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5" r:id="rId5"/>
    <p:sldId id="284" r:id="rId6"/>
    <p:sldId id="260" r:id="rId7"/>
    <p:sldId id="272" r:id="rId8"/>
    <p:sldId id="286" r:id="rId9"/>
    <p:sldId id="287" r:id="rId10"/>
    <p:sldId id="288" r:id="rId11"/>
    <p:sldId id="263" r:id="rId12"/>
    <p:sldId id="285" r:id="rId13"/>
    <p:sldId id="264" r:id="rId14"/>
    <p:sldId id="289" r:id="rId15"/>
    <p:sldId id="281" r:id="rId16"/>
  </p:sldIdLst>
  <p:sldSz cx="12192000" cy="6858000"/>
  <p:notesSz cx="6858000" cy="9144000"/>
  <p:embeddedFontLst>
    <p:embeddedFont>
      <p:font typeface="BM JUA OTF" panose="02020603020101020101" pitchFamily="18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Black" pitchFamily="2" charset="0"/>
      <p:bold r:id="rId23"/>
    </p:embeddedFont>
    <p:embeddedFont>
      <p:font typeface="Montserrat SemiBold" pitchFamily="2" charset="0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1" autoAdjust="0"/>
    <p:restoredTop sz="84606"/>
  </p:normalViewPr>
  <p:slideViewPr>
    <p:cSldViewPr snapToGrid="0" showGuides="1">
      <p:cViewPr varScale="1">
        <p:scale>
          <a:sx n="125" d="100"/>
          <a:sy n="125" d="100"/>
        </p:scale>
        <p:origin x="13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BD200-0F2D-0A49-A56D-9BE006D8F573}" type="datetimeFigureOut">
              <a:rPr kumimoji="1" lang="ko-Kore-KR" altLang="en-US" smtClean="0"/>
              <a:t>2022. 6. 15.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FD86E-EE95-D848-8138-377B4987FC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034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협업</a:t>
            </a:r>
            <a:r>
              <a:rPr kumimoji="1" lang="ko-KR" altLang="en-US" dirty="0"/>
              <a:t> 필터링 방식은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가지고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첫번째는 사용자 기반 협업 필터링</a:t>
            </a:r>
            <a:endParaRPr kumimoji="1" lang="en-US" altLang="ko-KR" dirty="0"/>
          </a:p>
          <a:p>
            <a:r>
              <a:rPr kumimoji="1" lang="ko-KR" altLang="en-US" dirty="0"/>
              <a:t>두번째는 아이템 기반 협업 필터링입니다</a:t>
            </a:r>
            <a:endParaRPr kumimoji="1" lang="en-US" altLang="ko-KR" dirty="0"/>
          </a:p>
          <a:p>
            <a:r>
              <a:rPr kumimoji="1" lang="ko-KR" altLang="en-US" dirty="0"/>
              <a:t>사용자 기반 필터링은 사용자의 유사도를 비교해 어떠한 사람이 구매한 목록과 추천을 받을 사용자의 구매 목록을 비교해 적절한 아이템을 추천해줍니다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아이템 기반 필터링은 사용자가 구매한 아이템에 유사한 아이템을 추천하는 방식을 지닌 필터링입니다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현재 저희는 아이템 필터링을 적용해 추천시스템을 설계했습니다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옆의 사진에서 보다 </a:t>
            </a:r>
            <a:r>
              <a:rPr kumimoji="1" lang="ko-KR" altLang="en-US" dirty="0" err="1"/>
              <a:t>싶이</a:t>
            </a:r>
            <a:r>
              <a:rPr kumimoji="1" lang="ko-KR" altLang="en-US" dirty="0"/>
              <a:t> 해당 데이터 셋은  사용자와 알고리즘 문제에 대한 데이터입니다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해당 데이터에서 군집화를 하기 위해 전처리를 진행했습니다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이후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설정해 문제들에 대한 레벨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시도횟수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유형 정보를 가지고 군집화를 진행했습니다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군집화의 결과를 문제에 마지막 열에 붙여 문제가 어떠한 군집에 속하는 지 저장했습니다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해당 데이터와 사용자가 푼 문제를 병합해 새로운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을 생성하고 해당 데이터 프레임을 통해 새로운 피벗테이블을 생성 후  사용자들이 한번도 풀지 않았던 문제들에 대해 </a:t>
            </a:r>
            <a:r>
              <a:rPr kumimoji="1" lang="en-US" altLang="ko-KR" dirty="0"/>
              <a:t>-1</a:t>
            </a:r>
            <a:r>
              <a:rPr kumimoji="1" lang="ko-KR" altLang="en-US" dirty="0"/>
              <a:t>로 결측 값을 처리했습니다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해당 피벗 테이블에서 </a:t>
            </a:r>
            <a:r>
              <a:rPr kumimoji="1" lang="ko-KR" altLang="en-US" dirty="0" err="1"/>
              <a:t>문제들간의</a:t>
            </a:r>
            <a:r>
              <a:rPr kumimoji="1" lang="ko-KR" altLang="en-US" dirty="0"/>
              <a:t> 유사도를 저장한 새로운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배열을 생성하였습니다</a:t>
            </a:r>
            <a:r>
              <a:rPr kumimoji="1" lang="en-US" altLang="ko-Kore-KR" dirty="0"/>
              <a:t>.</a:t>
            </a:r>
          </a:p>
          <a:p>
            <a:endParaRPr kumimoji="1" lang="en-US" altLang="ko-KR" dirty="0"/>
          </a:p>
          <a:p>
            <a:r>
              <a:rPr kumimoji="1" lang="ko-Kore-KR" altLang="en-US" dirty="0"/>
              <a:t>이후</a:t>
            </a:r>
            <a:r>
              <a:rPr kumimoji="1" lang="ko-KR" altLang="en-US" dirty="0"/>
              <a:t> 저희는 추천 시스템에서 사용자에게 비슷한 난이도를 가진 문제를 추천하기 위해서 문제의 난이도에 대해 각 문제의 난이도 차의 제곱을 구해 결과 마지막에 저장했습니다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이러한 값을 기준으로 상위 </a:t>
            </a:r>
            <a:r>
              <a:rPr kumimoji="1" lang="en-US" altLang="ko-KR" dirty="0"/>
              <a:t>5</a:t>
            </a:r>
            <a:r>
              <a:rPr kumimoji="1" lang="ko-KR" altLang="en-US" dirty="0"/>
              <a:t>문제를 추천하게 만들었습니다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FD86E-EE95-D848-8138-377B4987FC9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747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2022. 6. 15.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solved.ac/problems/level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acmicpc.net/use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3367201" y="4246772"/>
            <a:ext cx="563539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BM JUA OTF" panose="02020603020101020101" pitchFamily="18" charset="-127"/>
                <a:ea typeface="BM JUA OTF" panose="02020603020101020101" pitchFamily="18" charset="-127"/>
              </a:rPr>
              <a:t>빅데이터 응용</a:t>
            </a:r>
            <a:endParaRPr lang="en-US" altLang="ko-KR" sz="6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r>
              <a:rPr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알고리즘 추천</a:t>
            </a:r>
            <a:r>
              <a:rPr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-</a:t>
            </a:r>
            <a:endParaRPr lang="ko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5EFEE-2A87-96ED-F23A-A5F6D82EB2C4}"/>
              </a:ext>
            </a:extLst>
          </p:cNvPr>
          <p:cNvSpPr txBox="1"/>
          <p:nvPr/>
        </p:nvSpPr>
        <p:spPr>
          <a:xfrm>
            <a:off x="9812866" y="5601012"/>
            <a:ext cx="213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201710912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김지섭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201710911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김정우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201810993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정경재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설계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ko-KR" altLang="en-US" sz="4400" spc="-300" dirty="0">
              <a:solidFill>
                <a:schemeClr val="accent4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408532DE-7490-215B-F277-ED92E693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12" y="1612900"/>
            <a:ext cx="63246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827952-F6DB-F666-E1B3-BD2679DFEF29}"/>
              </a:ext>
            </a:extLst>
          </p:cNvPr>
          <p:cNvSpPr txBox="1"/>
          <p:nvPr/>
        </p:nvSpPr>
        <p:spPr>
          <a:xfrm>
            <a:off x="4691037" y="5419805"/>
            <a:ext cx="1755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협업 필터링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55265B-5595-FC4D-A037-6E7F33A51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1" y="1828800"/>
            <a:ext cx="2806700" cy="3200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C5693E-FFF3-C141-C4A3-CF0646007C3C}"/>
              </a:ext>
            </a:extLst>
          </p:cNvPr>
          <p:cNvSpPr txBox="1"/>
          <p:nvPr/>
        </p:nvSpPr>
        <p:spPr>
          <a:xfrm>
            <a:off x="924785" y="5168384"/>
            <a:ext cx="170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Item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기반 필터링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9C240CF-4013-DB58-FF3F-9982A5AF0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85" y="1099641"/>
            <a:ext cx="6994948" cy="504000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40721BA-8D21-7B54-48A5-C8D817E4E0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28" y="1099641"/>
            <a:ext cx="7751662" cy="5040000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621E7E96-8DEE-5207-B4E4-C28ABCD5C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59" y="1550625"/>
            <a:ext cx="7560000" cy="41380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E2A1E5E-3F53-F48C-C21E-99A02808F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59" y="1124949"/>
            <a:ext cx="7203600" cy="5484642"/>
          </a:xfrm>
          <a:prstGeom prst="rect">
            <a:avLst/>
          </a:prstGeom>
        </p:spPr>
      </p:pic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5D975728-4AA8-108E-22B5-836D22BC53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24" y="1550621"/>
            <a:ext cx="7560000" cy="41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858475" cy="1538882"/>
            <a:chOff x="901700" y="2721114"/>
            <a:chExt cx="2858475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28584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실제 동작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실제 동작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jango, 래, 로고 아이콘 에 Devicon">
            <a:hlinkClick r:id="rId2"/>
            <a:extLst>
              <a:ext uri="{FF2B5EF4-FFF2-40B4-BE49-F238E27FC236}">
                <a16:creationId xmlns:a16="http://schemas.microsoft.com/office/drawing/2014/main" id="{399D3959-4C3B-FB25-48BC-0A9A2320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23" y="1506423"/>
            <a:ext cx="3848400" cy="38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AEE3F-1785-5154-0130-2DEF5001D2F3}"/>
              </a:ext>
            </a:extLst>
          </p:cNvPr>
          <p:cNvSpPr txBox="1"/>
          <p:nvPr/>
        </p:nvSpPr>
        <p:spPr>
          <a:xfrm>
            <a:off x="5175316" y="4803135"/>
            <a:ext cx="213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주소 수정해요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880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055371" cy="1538882"/>
            <a:chOff x="901700" y="2721114"/>
            <a:chExt cx="2055371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9941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결론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026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/>
          <p:nvPr/>
        </p:nvSpPr>
        <p:spPr>
          <a:xfrm>
            <a:off x="781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1227109" y="5400524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Solved ac</a:t>
            </a:r>
            <a:r>
              <a:rPr lang="ko-KR" altLang="en-US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서버 문제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E440D8-5A59-4290-8071-FA26D45A9993}"/>
              </a:ext>
            </a:extLst>
          </p:cNvPr>
          <p:cNvSpPr/>
          <p:nvPr/>
        </p:nvSpPr>
        <p:spPr>
          <a:xfrm>
            <a:off x="45275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AFB7D-D274-4221-896D-60BE821F8074}"/>
              </a:ext>
            </a:extLst>
          </p:cNvPr>
          <p:cNvSpPr txBox="1"/>
          <p:nvPr/>
        </p:nvSpPr>
        <p:spPr>
          <a:xfrm>
            <a:off x="4754002" y="5400524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Solved ac</a:t>
            </a:r>
            <a:r>
              <a:rPr lang="ko-KR" altLang="en-US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서버 설정 문제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A5AA3C-7E1D-4850-A07F-C8883AF77CD6}"/>
              </a:ext>
            </a:extLst>
          </p:cNvPr>
          <p:cNvSpPr/>
          <p:nvPr/>
        </p:nvSpPr>
        <p:spPr>
          <a:xfrm>
            <a:off x="8274050" y="1930400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6D68D-1E53-4CD0-9430-3237F4E94341}"/>
              </a:ext>
            </a:extLst>
          </p:cNvPr>
          <p:cNvSpPr txBox="1"/>
          <p:nvPr/>
        </p:nvSpPr>
        <p:spPr>
          <a:xfrm>
            <a:off x="8882820" y="5400524"/>
            <a:ext cx="1944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 기반 필터링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서버 단색으로 채워진">
            <a:extLst>
              <a:ext uri="{FF2B5EF4-FFF2-40B4-BE49-F238E27FC236}">
                <a16:creationId xmlns:a16="http://schemas.microsoft.com/office/drawing/2014/main" id="{589D09B5-C812-6440-04E6-A016FAE0A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7282" y="2431549"/>
            <a:ext cx="2160000" cy="2160000"/>
          </a:xfrm>
          <a:prstGeom prst="rect">
            <a:avLst/>
          </a:prstGeom>
        </p:spPr>
      </p:pic>
      <p:pic>
        <p:nvPicPr>
          <p:cNvPr id="22" name="그래픽 21" descr="사용자 단색으로 채워진">
            <a:extLst>
              <a:ext uri="{FF2B5EF4-FFF2-40B4-BE49-F238E27FC236}">
                <a16:creationId xmlns:a16="http://schemas.microsoft.com/office/drawing/2014/main" id="{BBA70D37-5003-3C54-12FE-74EF5C5F2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5199" y="2426481"/>
            <a:ext cx="2160000" cy="2160000"/>
          </a:xfrm>
          <a:prstGeom prst="rect">
            <a:avLst/>
          </a:prstGeom>
        </p:spPr>
      </p:pic>
      <p:pic>
        <p:nvPicPr>
          <p:cNvPr id="5122" name="Picture 2" descr="파이썬 입문 및 웹 크롤링을 활용한 다양한 자동화 어플리케이션 제작하기 - 인프런 | 강의">
            <a:extLst>
              <a:ext uri="{FF2B5EF4-FFF2-40B4-BE49-F238E27FC236}">
                <a16:creationId xmlns:a16="http://schemas.microsoft.com/office/drawing/2014/main" id="{07E81B32-AFCD-28DE-BF76-D950C898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263" y="2701502"/>
            <a:ext cx="2234872" cy="145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4657143" y="2500617"/>
            <a:ext cx="2877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감사합니다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3BF6F0-FA8C-7597-3A24-96E1C6A76AFB}"/>
              </a:ext>
            </a:extLst>
          </p:cNvPr>
          <p:cNvSpPr/>
          <p:nvPr/>
        </p:nvSpPr>
        <p:spPr>
          <a:xfrm>
            <a:off x="1278428" y="1284372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51ADC3-902F-AB63-930A-D47978CDF0DB}"/>
              </a:ext>
            </a:extLst>
          </p:cNvPr>
          <p:cNvSpPr/>
          <p:nvPr/>
        </p:nvSpPr>
        <p:spPr>
          <a:xfrm>
            <a:off x="2688128" y="128437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D2881-D6D9-007B-B244-66B345BE7A19}"/>
              </a:ext>
            </a:extLst>
          </p:cNvPr>
          <p:cNvSpPr txBox="1"/>
          <p:nvPr/>
        </p:nvSpPr>
        <p:spPr>
          <a:xfrm>
            <a:off x="1647698" y="1471249"/>
            <a:ext cx="357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endParaRPr lang="ko-KR" altLang="en-US" sz="4000" spc="-3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03E09-C12E-814D-4A9A-32420465413C}"/>
              </a:ext>
            </a:extLst>
          </p:cNvPr>
          <p:cNvSpPr txBox="1"/>
          <p:nvPr/>
        </p:nvSpPr>
        <p:spPr>
          <a:xfrm>
            <a:off x="2956219" y="1513985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목적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7071EC-8DD6-2A8E-4491-105993A6DD76}"/>
              </a:ext>
            </a:extLst>
          </p:cNvPr>
          <p:cNvSpPr/>
          <p:nvPr/>
        </p:nvSpPr>
        <p:spPr>
          <a:xfrm>
            <a:off x="1278428" y="2579343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94441C-D5CD-DFE6-2042-737CEE941E2D}"/>
              </a:ext>
            </a:extLst>
          </p:cNvPr>
          <p:cNvSpPr/>
          <p:nvPr/>
        </p:nvSpPr>
        <p:spPr>
          <a:xfrm>
            <a:off x="2688128" y="2579343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88045-4E91-A126-464E-3DE07EC45491}"/>
              </a:ext>
            </a:extLst>
          </p:cNvPr>
          <p:cNvSpPr txBox="1"/>
          <p:nvPr/>
        </p:nvSpPr>
        <p:spPr>
          <a:xfrm>
            <a:off x="1614250" y="2801088"/>
            <a:ext cx="44595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endParaRPr lang="ko-KR" altLang="en-US" sz="4000" spc="-3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FA54E-96B2-3C28-F1D0-693BDE63E87B}"/>
              </a:ext>
            </a:extLst>
          </p:cNvPr>
          <p:cNvSpPr txBox="1"/>
          <p:nvPr/>
        </p:nvSpPr>
        <p:spPr>
          <a:xfrm>
            <a:off x="2945222" y="2808955"/>
            <a:ext cx="224131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449FB-2DB9-C0A3-943E-B96898DA335B}"/>
              </a:ext>
            </a:extLst>
          </p:cNvPr>
          <p:cNvSpPr/>
          <p:nvPr/>
        </p:nvSpPr>
        <p:spPr>
          <a:xfrm>
            <a:off x="1278428" y="3874314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8D233C-8F4B-AF2B-A885-774426AF121B}"/>
              </a:ext>
            </a:extLst>
          </p:cNvPr>
          <p:cNvSpPr/>
          <p:nvPr/>
        </p:nvSpPr>
        <p:spPr>
          <a:xfrm>
            <a:off x="2688128" y="3874314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9345D-ADC0-3B1F-9E85-B10EB71EE2F5}"/>
              </a:ext>
            </a:extLst>
          </p:cNvPr>
          <p:cNvSpPr txBox="1"/>
          <p:nvPr/>
        </p:nvSpPr>
        <p:spPr>
          <a:xfrm>
            <a:off x="1623067" y="4120589"/>
            <a:ext cx="42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8433EC-8C1C-FA70-20A3-2B2430A71B7F}"/>
              </a:ext>
            </a:extLst>
          </p:cNvPr>
          <p:cNvSpPr txBox="1"/>
          <p:nvPr/>
        </p:nvSpPr>
        <p:spPr>
          <a:xfrm>
            <a:off x="2945222" y="4102811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실제 동작 시연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E04E5-A76C-E2DD-CA90-85DC54C8CFBB}"/>
              </a:ext>
            </a:extLst>
          </p:cNvPr>
          <p:cNvSpPr txBox="1"/>
          <p:nvPr/>
        </p:nvSpPr>
        <p:spPr>
          <a:xfrm>
            <a:off x="323584" y="336119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96BBE6-67F4-A4E6-797A-2A59DB732F99}"/>
              </a:ext>
            </a:extLst>
          </p:cNvPr>
          <p:cNvSpPr/>
          <p:nvPr/>
        </p:nvSpPr>
        <p:spPr>
          <a:xfrm>
            <a:off x="1278428" y="5169285"/>
            <a:ext cx="1168400" cy="10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BF8595-2E00-0C78-A3DA-75484FDAA3EA}"/>
              </a:ext>
            </a:extLst>
          </p:cNvPr>
          <p:cNvSpPr/>
          <p:nvPr/>
        </p:nvSpPr>
        <p:spPr>
          <a:xfrm>
            <a:off x="2699125" y="5169285"/>
            <a:ext cx="8242300" cy="10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12664-3A43-3C09-66BA-42B37CD4363E}"/>
              </a:ext>
            </a:extLst>
          </p:cNvPr>
          <p:cNvSpPr txBox="1"/>
          <p:nvPr/>
        </p:nvSpPr>
        <p:spPr>
          <a:xfrm>
            <a:off x="1614026" y="5366500"/>
            <a:ext cx="468398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3E989F-06FE-FC01-0222-4BEFD0DD48C7}"/>
              </a:ext>
            </a:extLst>
          </p:cNvPr>
          <p:cNvSpPr txBox="1"/>
          <p:nvPr/>
        </p:nvSpPr>
        <p:spPr>
          <a:xfrm>
            <a:off x="2956219" y="5397277"/>
            <a:ext cx="833883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7499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744662" cy="1538882"/>
            <a:chOff x="901700" y="2721114"/>
            <a:chExt cx="2744662" cy="15388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7446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프로젝트 목적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44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>
            <a:spLocks noChangeAspect="1"/>
          </p:cNvSpPr>
          <p:nvPr/>
        </p:nvSpPr>
        <p:spPr>
          <a:xfrm>
            <a:off x="1173639" y="1180019"/>
            <a:ext cx="4497960" cy="4497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4744627" y="6143078"/>
            <a:ext cx="273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현재 </a:t>
            </a:r>
            <a:r>
              <a:rPr lang="en-US" altLang="ko-KR" sz="28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IT</a:t>
            </a:r>
            <a:r>
              <a:rPr lang="ko-KR" altLang="en-US" sz="28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 업계의  상황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91CDFB-A004-F072-9C27-6E325DEA9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35" y="1976191"/>
            <a:ext cx="3189797" cy="29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44DF5FB-AE18-FAE6-5863-9D03B0813672}"/>
              </a:ext>
            </a:extLst>
          </p:cNvPr>
          <p:cNvSpPr>
            <a:spLocks noChangeAspect="1"/>
          </p:cNvSpPr>
          <p:nvPr/>
        </p:nvSpPr>
        <p:spPr>
          <a:xfrm>
            <a:off x="9543789" y="4162977"/>
            <a:ext cx="1515000" cy="1515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비전공자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EC7CEE9-1C2F-C94B-19BD-23E1814B4E4A}"/>
              </a:ext>
            </a:extLst>
          </p:cNvPr>
          <p:cNvSpPr>
            <a:spLocks noChangeAspect="1"/>
          </p:cNvSpPr>
          <p:nvPr/>
        </p:nvSpPr>
        <p:spPr>
          <a:xfrm>
            <a:off x="7480890" y="4162977"/>
            <a:ext cx="1515000" cy="1515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전공자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AD02DD-6462-80C2-EC5F-0626E80CD1C8}"/>
              </a:ext>
            </a:extLst>
          </p:cNvPr>
          <p:cNvSpPr>
            <a:spLocks noChangeAspect="1"/>
          </p:cNvSpPr>
          <p:nvPr/>
        </p:nvSpPr>
        <p:spPr>
          <a:xfrm>
            <a:off x="8045818" y="1099641"/>
            <a:ext cx="2301247" cy="23012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IT </a:t>
            </a:r>
            <a:r>
              <a:rPr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업계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63A7CB3A-75A0-B10F-28D0-F5D0D4EB925C}"/>
              </a:ext>
            </a:extLst>
          </p:cNvPr>
          <p:cNvSpPr/>
          <p:nvPr/>
        </p:nvSpPr>
        <p:spPr>
          <a:xfrm rot="17974979">
            <a:off x="8292136" y="3556785"/>
            <a:ext cx="684159" cy="51019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F1F53DC4-B210-0417-AC3F-D070FCCFB72C}"/>
              </a:ext>
            </a:extLst>
          </p:cNvPr>
          <p:cNvSpPr/>
          <p:nvPr/>
        </p:nvSpPr>
        <p:spPr>
          <a:xfrm rot="14121124">
            <a:off x="9508128" y="3515395"/>
            <a:ext cx="684159" cy="51019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62B04C5-D89E-8366-AF54-5D4295D6A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27" y="1094632"/>
            <a:ext cx="10198346" cy="49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44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6E40B1-E3DC-44B4-A264-AFC6B2D74513}"/>
              </a:ext>
            </a:extLst>
          </p:cNvPr>
          <p:cNvSpPr>
            <a:spLocks noChangeAspect="1"/>
          </p:cNvSpPr>
          <p:nvPr/>
        </p:nvSpPr>
        <p:spPr>
          <a:xfrm>
            <a:off x="583709" y="1598840"/>
            <a:ext cx="2849837" cy="2849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E688-3A09-49DB-BB43-A67F3F6087F4}"/>
              </a:ext>
            </a:extLst>
          </p:cNvPr>
          <p:cNvSpPr txBox="1"/>
          <p:nvPr/>
        </p:nvSpPr>
        <p:spPr>
          <a:xfrm>
            <a:off x="2008627" y="5266357"/>
            <a:ext cx="676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latin typeface="BM JUA OTF" panose="02020603020101020101" pitchFamily="18" charset="-127"/>
                <a:ea typeface="BM JUA OTF" panose="02020603020101020101" pitchFamily="18" charset="-127"/>
              </a:rPr>
              <a:t>다양한  코딩 테스트를 준비하는 사이트들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aekjoon Online Judge">
            <a:extLst>
              <a:ext uri="{FF2B5EF4-FFF2-40B4-BE49-F238E27FC236}">
                <a16:creationId xmlns:a16="http://schemas.microsoft.com/office/drawing/2014/main" id="{3E20849E-9CFB-D25E-C9CE-05CB33D5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8" y="2414306"/>
            <a:ext cx="2340000" cy="121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0818E4F0-DA83-27ED-81E3-3805D0751052}"/>
              </a:ext>
            </a:extLst>
          </p:cNvPr>
          <p:cNvSpPr>
            <a:spLocks noChangeAspect="1"/>
          </p:cNvSpPr>
          <p:nvPr/>
        </p:nvSpPr>
        <p:spPr>
          <a:xfrm>
            <a:off x="3620568" y="1598839"/>
            <a:ext cx="2849837" cy="2849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 descr="프로그래머스] SQL 고득점 Kit - String, Date편">
            <a:extLst>
              <a:ext uri="{FF2B5EF4-FFF2-40B4-BE49-F238E27FC236}">
                <a16:creationId xmlns:a16="http://schemas.microsoft.com/office/drawing/2014/main" id="{679AD46B-745F-BC91-6D1E-C2FF0907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2463020"/>
            <a:ext cx="2340000" cy="11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6BDAB22-EF9F-CBB9-32E0-FBFC4B8F2554}"/>
              </a:ext>
            </a:extLst>
          </p:cNvPr>
          <p:cNvSpPr>
            <a:spLocks noChangeAspect="1"/>
          </p:cNvSpPr>
          <p:nvPr/>
        </p:nvSpPr>
        <p:spPr>
          <a:xfrm>
            <a:off x="6657427" y="1574387"/>
            <a:ext cx="2849837" cy="2849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3DC1608-82AA-4A98-A688-913540D9D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441" y="2119945"/>
            <a:ext cx="2141807" cy="175871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AFAD221-24B3-E746-7FC4-57D1672C1AA0}"/>
              </a:ext>
            </a:extLst>
          </p:cNvPr>
          <p:cNvSpPr>
            <a:spLocks noChangeAspect="1"/>
          </p:cNvSpPr>
          <p:nvPr/>
        </p:nvSpPr>
        <p:spPr>
          <a:xfrm>
            <a:off x="9694286" y="2846615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459512F-7719-D40B-2A6E-98F7BD07DCBF}"/>
              </a:ext>
            </a:extLst>
          </p:cNvPr>
          <p:cNvSpPr>
            <a:spLocks noChangeAspect="1"/>
          </p:cNvSpPr>
          <p:nvPr/>
        </p:nvSpPr>
        <p:spPr>
          <a:xfrm>
            <a:off x="10283719" y="2846615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ECC4851-4919-0A9A-27DF-85E8451308CF}"/>
              </a:ext>
            </a:extLst>
          </p:cNvPr>
          <p:cNvSpPr>
            <a:spLocks noChangeAspect="1"/>
          </p:cNvSpPr>
          <p:nvPr/>
        </p:nvSpPr>
        <p:spPr>
          <a:xfrm>
            <a:off x="10873152" y="2846615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2BA5530-C4B8-A5F5-7878-0AEB610EB98F}"/>
              </a:ext>
            </a:extLst>
          </p:cNvPr>
          <p:cNvSpPr>
            <a:spLocks noChangeAspect="1"/>
          </p:cNvSpPr>
          <p:nvPr/>
        </p:nvSpPr>
        <p:spPr>
          <a:xfrm>
            <a:off x="11462585" y="2846615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ACA9D3-2407-1FAA-88CC-C34B8861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33" y="1099641"/>
            <a:ext cx="5041933" cy="504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1704255-B516-0146-D96B-89334D19CAC6}"/>
              </a:ext>
            </a:extLst>
          </p:cNvPr>
          <p:cNvSpPr>
            <a:spLocks noChangeAspect="1"/>
          </p:cNvSpPr>
          <p:nvPr/>
        </p:nvSpPr>
        <p:spPr>
          <a:xfrm>
            <a:off x="4702106" y="1084783"/>
            <a:ext cx="3101137" cy="31011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038E98C-2779-D4E9-8BD5-8817B7337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869" y="3620607"/>
            <a:ext cx="4316287" cy="2494800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21A6FBFD-085B-509D-81C9-EDC7BE6B5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5" y="3620607"/>
            <a:ext cx="4320000" cy="23927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92C812-5B3B-CBBF-B8D9-814B5CF98962}"/>
              </a:ext>
            </a:extLst>
          </p:cNvPr>
          <p:cNvSpPr txBox="1"/>
          <p:nvPr/>
        </p:nvSpPr>
        <p:spPr>
          <a:xfrm>
            <a:off x="8806183" y="6154179"/>
            <a:ext cx="179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다수의 사용자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E10743-BF89-0891-E069-31155D4FF2B8}"/>
              </a:ext>
            </a:extLst>
          </p:cNvPr>
          <p:cNvSpPr txBox="1"/>
          <p:nvPr/>
        </p:nvSpPr>
        <p:spPr>
          <a:xfrm>
            <a:off x="1993903" y="6154179"/>
            <a:ext cx="1525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다수의 문제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C1DCDA-B7B2-11CA-7E19-903C9E06BD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65" y="1616300"/>
            <a:ext cx="2215593" cy="203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8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9" grpId="0" animBg="1"/>
      <p:bldP spid="20" grpId="0" animBg="1"/>
      <p:bldP spid="10" grpId="0" animBg="1"/>
      <p:bldP spid="25" grpId="0" animBg="1"/>
      <p:bldP spid="26" grpId="0" animBg="1"/>
      <p:bldP spid="27" grpId="0" animBg="1"/>
      <p:bldP spid="22" grpId="0" animBg="1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760692" cy="1538882"/>
            <a:chOff x="901700" y="2721114"/>
            <a:chExt cx="2760692" cy="15388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7606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알고리즘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760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08398" y="3603064"/>
            <a:ext cx="2242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</a:t>
            </a:r>
            <a:r>
              <a:rPr lang="ko-KR" altLang="en-US" sz="3200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32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159992" y="3603063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정제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9085815" y="3603062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631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</a:t>
            </a:r>
            <a:r>
              <a:rPr lang="ko-KR" altLang="en-US" sz="4400" spc="-300" dirty="0" err="1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ko-KR" altLang="en-US" sz="4400" spc="-300" dirty="0">
              <a:solidFill>
                <a:schemeClr val="accent4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0F78CFF-FF58-EB77-F697-014E2843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61" r="52356" b="1"/>
          <a:stretch/>
        </p:blipFill>
        <p:spPr>
          <a:xfrm>
            <a:off x="1056000" y="1948809"/>
            <a:ext cx="4802540" cy="3478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1AE584-7918-1848-7A1A-F7340AA7C6FB}"/>
              </a:ext>
            </a:extLst>
          </p:cNvPr>
          <p:cNvSpPr txBox="1"/>
          <p:nvPr/>
        </p:nvSpPr>
        <p:spPr>
          <a:xfrm>
            <a:off x="583710" y="1245605"/>
            <a:ext cx="3412558" cy="600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방법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1: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비공식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API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통한 데이터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Base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URL: https://</a:t>
            </a:r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api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/v3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F1102-A666-F227-9B31-74DBE223C370}"/>
              </a:ext>
            </a:extLst>
          </p:cNvPr>
          <p:cNvSpPr txBox="1"/>
          <p:nvPr/>
        </p:nvSpPr>
        <p:spPr>
          <a:xfrm>
            <a:off x="1587500" y="6154487"/>
            <a:ext cx="3128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사용자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Data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5C58D-0DA3-D7FA-1ED7-51F330D4198E}"/>
              </a:ext>
            </a:extLst>
          </p:cNvPr>
          <p:cNvSpPr txBox="1"/>
          <p:nvPr/>
        </p:nvSpPr>
        <p:spPr>
          <a:xfrm>
            <a:off x="7308070" y="6137441"/>
            <a:ext cx="3128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문제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Data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184339-268F-79D8-E875-26D6D6C33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11" t="21965" r="1345" b="97"/>
          <a:stretch/>
        </p:blipFill>
        <p:spPr>
          <a:xfrm>
            <a:off x="6339429" y="1948809"/>
            <a:ext cx="4796571" cy="3474000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2077D520-7B5D-CAD4-C2CF-D1CBFC2D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31" y="4189476"/>
            <a:ext cx="4802400" cy="1768451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18FE2442-1A33-EA70-547B-1200736863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41"/>
          <a:stretch/>
        </p:blipFill>
        <p:spPr>
          <a:xfrm>
            <a:off x="1712508" y="4157927"/>
            <a:ext cx="3326032" cy="18000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87FFFED-6565-C864-01BC-4AFE68099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31" y="1723848"/>
            <a:ext cx="4802400" cy="232684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9066749-B191-72C1-BE45-269725321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45" y="1874710"/>
            <a:ext cx="3412558" cy="21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5631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알고리즘 설계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</a:t>
            </a:r>
            <a:r>
              <a:rPr lang="ko-KR" altLang="en-US" sz="4400" spc="-300" dirty="0" err="1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r>
              <a:rPr lang="en-US" altLang="ko-KR" sz="4400" spc="-300" dirty="0">
                <a:solidFill>
                  <a:schemeClr val="accent4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ko-KR" altLang="en-US" sz="4400" spc="-300" dirty="0">
              <a:solidFill>
                <a:schemeClr val="accent4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273544-02AE-EC4E-4FB6-03540EAF2C8F}"/>
              </a:ext>
            </a:extLst>
          </p:cNvPr>
          <p:cNvSpPr txBox="1"/>
          <p:nvPr/>
        </p:nvSpPr>
        <p:spPr>
          <a:xfrm>
            <a:off x="583709" y="1245605"/>
            <a:ext cx="4741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방법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2: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백준과 </a:t>
            </a:r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데이터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en-US" altLang="ko-KR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백준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  <a:hlinkClick r:id="rId2"/>
              </a:rPr>
              <a:t>https://www.acmicpc.net/user/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사용자명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Solved Ac: 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  <a:hlinkClick r:id="rId3"/>
              </a:rPr>
              <a:t>https://solved.ac/problems/level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/</a:t>
            </a:r>
            <a:b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A95A338-152E-A94C-4803-4463C2A0B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88" y="3640667"/>
            <a:ext cx="4802400" cy="160369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1425A0E-6C6D-0959-173B-6A0C73F9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94243" y="2452464"/>
            <a:ext cx="4816876" cy="308774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4930839-5BA2-AA44-9487-36AA8624E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61416"/>
            <a:ext cx="5597237" cy="9036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DD7D36-D422-DC00-00DE-602B2A1FED6C}"/>
              </a:ext>
            </a:extLst>
          </p:cNvPr>
          <p:cNvSpPr txBox="1"/>
          <p:nvPr/>
        </p:nvSpPr>
        <p:spPr>
          <a:xfrm>
            <a:off x="4772409" y="6124913"/>
            <a:ext cx="2478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Solved.ac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문제를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E6C10651-95EC-E64A-CCD9-027B10D93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81" y="2760273"/>
            <a:ext cx="4802400" cy="247212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7190258-6453-2EA1-8587-4D1964CB8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988" y="2012734"/>
            <a:ext cx="4805540" cy="19836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34B194C-B2DB-D991-A745-C307B5916E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438" y="4117869"/>
            <a:ext cx="3036359" cy="20454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8E2C11-FE51-B202-DF7C-E51158401521}"/>
              </a:ext>
            </a:extLst>
          </p:cNvPr>
          <p:cNvSpPr txBox="1"/>
          <p:nvPr/>
        </p:nvSpPr>
        <p:spPr>
          <a:xfrm>
            <a:off x="4646997" y="6124913"/>
            <a:ext cx="2729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백준에서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사용자의 정보를 </a:t>
            </a:r>
            <a:r>
              <a:rPr lang="ko-KR" altLang="en-US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크롤링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407</Words>
  <Application>Microsoft Macintosh PowerPoint</Application>
  <PresentationFormat>와이드스크린</PresentationFormat>
  <Paragraphs>83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</vt:lpstr>
      <vt:lpstr>Montserrat SemiBold</vt:lpstr>
      <vt:lpstr>BM JUA OTF</vt:lpstr>
      <vt:lpstr>Pretendard</vt:lpstr>
      <vt:lpstr>Montserrat Black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정경재</cp:lastModifiedBy>
  <cp:revision>40</cp:revision>
  <dcterms:created xsi:type="dcterms:W3CDTF">2021-10-22T06:13:27Z</dcterms:created>
  <dcterms:modified xsi:type="dcterms:W3CDTF">2022-06-15T05:47:22Z</dcterms:modified>
</cp:coreProperties>
</file>